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4" r:id="rId3"/>
    <p:sldId id="259" r:id="rId4"/>
    <p:sldId id="270" r:id="rId5"/>
    <p:sldId id="265" r:id="rId6"/>
    <p:sldId id="266" r:id="rId7"/>
    <p:sldId id="273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sans titre" id="{7DFB6B3E-7759-42BF-B484-9593BACE2EF9}">
          <p14:sldIdLst>
            <p14:sldId id="256"/>
            <p14:sldId id="264"/>
            <p14:sldId id="259"/>
            <p14:sldId id="270"/>
            <p14:sldId id="265"/>
            <p14:sldId id="266"/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89DDBC-EE12-49CB-B28C-C2E56764DDBB}" type="datetimeFigureOut">
              <a:rPr lang="fr-FR" smtClean="0"/>
              <a:t>17/12/2025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C8BA5-E597-4053-83A6-E194273050A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8107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04C36F-5472-28AE-2043-4D78BC9414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1E34B83-8D7E-750A-F1E2-4F94E95806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9E94A2-87DA-EF99-7C2C-9D02C3EB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E74F0-7A59-4AC5-A223-BAE44922D6C9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197BFB8-C111-302E-1BB0-69ABF8049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35E847-5E00-AFFE-FEC4-BE6ABF155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225C0-8FEF-4648-31A2-86F0F20FE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07114D6-CF34-A9DD-F40B-15C37871BE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4DFF1E-83F9-E336-AC49-CA289FBE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08B0A-535A-487A-9F68-31FE4FEB6CC1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B956D-3225-3CA8-DD7B-98C18DB6A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AE98F6-8463-67AD-93C9-51931913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232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EF9248C-630C-37C5-87B3-B5DE5BDCF9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8DCC688-2119-6577-C422-579ACC450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AFD228-C351-57ED-AC6E-5B6134D2B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38406-E380-473C-B80A-BCA2653F6A86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F99DB3-B4C3-2D87-5199-5ADA3F272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502820-2A73-FB28-23D8-0115418A5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818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36AB3A-CF1F-DDF8-0160-A102E36E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85B04F-A30C-F411-4660-B7A6AA517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19AAD7-A7E7-E345-E627-5748DCB62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16C93-0270-4B50-99A0-047389F6AAEB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2CF178-1DF9-7532-C30B-F96B4BCC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D59B9D-6800-1DAC-7210-CAF0D00D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6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93F47-56EB-76B2-85F9-0ECACF606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EA017C-6563-60A1-44B7-C49D01DA8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D923FF3-5F88-C826-92E6-2CD660D1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9F5A8-6267-4292-86D2-3AC72B715499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9C3832-352A-3D69-FEEE-4C469997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470714-3C52-771F-698D-9748FD54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925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3C7D7-018D-9E23-23F6-948F9E90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B5A9-C97E-5F48-1F0E-37749E6AD3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3C2EFA6-DFBF-0A23-B283-E34F075826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B122CF-9142-1C44-B7FB-88A874E1A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352B2-FBF4-4BB1-9318-0240CE3A89DC}" type="datetime1">
              <a:rPr lang="fr-FR" smtClean="0"/>
              <a:t>17/12/2025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E52A7CC-5BD4-D90F-CA74-A491E942A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00C6DE7-AF13-B94A-88BA-F9DB1F07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71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BD934E-6D66-04FD-0BF0-6199C8DDE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EC3884F-6935-228C-B634-D045C7429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4FEF5A-1305-8D67-5EC1-9EB672F20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4E125BF-6E93-1467-5E42-124EC440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81F514E-DC46-1939-4DBA-734CE3B41D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6C28EB-E027-3996-E587-771BA5E3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77714-4944-4CFF-A540-2D4C5B6F8435}" type="datetime1">
              <a:rPr lang="fr-FR" smtClean="0"/>
              <a:t>17/12/2025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09D29E9-0065-1DF3-C7A8-0CDF5D18F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6C7600-7B42-1818-E2C7-CB00DE72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18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B6E834-7FEE-C73A-3677-1E0C2D936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E59FD65-DC9B-11CE-8A4E-162E3FD5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F6C55-675A-4D50-A1E2-0FFEDF0A70E2}" type="datetime1">
              <a:rPr lang="fr-FR" smtClean="0"/>
              <a:t>17/12/2025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07F3AD9-BBD0-ED20-5044-CB7AEB4C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AD49013-0598-EE3C-F824-9A733D793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471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ABB39BB-7624-FF5D-EB12-6C2BBAB65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12932-483E-49BB-80D2-4F9301140E5F}" type="datetime1">
              <a:rPr lang="fr-FR" smtClean="0"/>
              <a:t>17/12/2025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7317E55-F5BB-2286-58A1-A20D6B3FC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47655-6FB0-0A38-A28F-1436BE6D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030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212B5-8811-FF8A-2684-DB3C83A7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57D8B8-5B9C-FDA1-F087-219EAFF106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98C390-C870-5323-67C1-EAC5BC75C1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A204B1B-0700-6214-1D5E-2FF52C5A6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86BF-DFBE-41A3-BEDC-9E7CCD4BEFA2}" type="datetime1">
              <a:rPr lang="fr-FR" smtClean="0"/>
              <a:t>17/12/2025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08D02CD-19CE-93E0-9342-2897C25FA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DE65D5-197B-2513-DA5F-3029CA9F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303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461A29-2437-9EBA-59A2-92FF57C2C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7F43802-82FA-4878-88BD-25C4B2FCF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27DF50E-03E9-5486-EE40-68000F4A1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0467BE-C6C1-42BB-00A3-7D910FF55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48DE0-4113-4FC6-8EF4-437E0D26912A}" type="datetime1">
              <a:rPr lang="fr-FR" smtClean="0"/>
              <a:t>17/12/2025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FABF812-F66D-2B5C-DAB7-84547C87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DI- Bootcamp Session #3 – Projet Final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B9B7A3C-B45D-6408-2558-7AEA8F19C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30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DC2A058-2BA6-4563-2638-E2F4D302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C29BA92-77C2-053A-F216-EDD3FB65B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0F80F3-0E01-E3A9-6424-F29B375BB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90BC7A-A452-46E8-A187-5F9AD47E9114}" type="datetime1">
              <a:rPr lang="fr-FR" smtClean="0"/>
              <a:t>17/12/2025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79C652F-3CAB-3C28-6133-1B657715E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fr-FR"/>
              <a:t>DI- Bootcamp Session #3 – Projet Final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11F850-156A-277E-86A1-2422166E4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971DB2-13BE-44FF-AF8F-F3DF4E99FBE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92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oom.com/share/7e7974e82e5e4b0a8c3ce978973045c4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2781" y="1403478"/>
            <a:ext cx="6963746" cy="2367285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4500" dirty="0"/>
              <a:t>Expert IA French </a:t>
            </a:r>
            <a:r>
              <a:rPr lang="fr-FR" sz="4500" dirty="0" err="1"/>
              <a:t>Tax</a:t>
            </a:r>
            <a:r>
              <a:rPr lang="fr-FR" sz="4500" dirty="0"/>
              <a:t> </a:t>
            </a:r>
            <a:r>
              <a:rPr lang="fr-FR" sz="4500" dirty="0" err="1"/>
              <a:t>Lease</a:t>
            </a:r>
            <a:br>
              <a:rPr lang="fr-FR" sz="4000" dirty="0"/>
            </a:br>
            <a:endParaRPr lang="fr-FR" sz="400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9116C2E4-889D-4430-8A88-96E6188910B2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1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88A07D56-99F6-3E43-AEC7-3E1C60E28B80}"/>
              </a:ext>
            </a:extLst>
          </p:cNvPr>
          <p:cNvSpPr txBox="1">
            <a:spLocks/>
          </p:cNvSpPr>
          <p:nvPr/>
        </p:nvSpPr>
        <p:spPr>
          <a:xfrm>
            <a:off x="4691744" y="4785735"/>
            <a:ext cx="3461656" cy="9051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1600" b="1" dirty="0"/>
              <a:t>Par : </a:t>
            </a:r>
            <a:r>
              <a:rPr lang="fr-FR" sz="1600" dirty="0"/>
              <a:t>Emmanuel Mussche</a:t>
            </a:r>
          </a:p>
        </p:txBody>
      </p:sp>
      <p:pic>
        <p:nvPicPr>
          <p:cNvPr id="4" name="Image 3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3BF49822-A04E-67D7-2457-87A59C7B2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6" y="136525"/>
            <a:ext cx="2186473" cy="191620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3FA777C2-5C46-B89D-093F-657CE83D421A}"/>
              </a:ext>
            </a:extLst>
          </p:cNvPr>
          <p:cNvSpPr txBox="1">
            <a:spLocks/>
          </p:cNvSpPr>
          <p:nvPr/>
        </p:nvSpPr>
        <p:spPr>
          <a:xfrm>
            <a:off x="4662780" y="3930722"/>
            <a:ext cx="6963747" cy="467396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Création, Génération d’un Deal </a:t>
            </a:r>
            <a:r>
              <a:rPr lang="fr-F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 et d’un </a:t>
            </a:r>
            <a:r>
              <a:rPr lang="fr-FR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 dédiés à chaque opération de financement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8021D7C0-E84C-9A6E-D114-F0A14E436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73" y="1403477"/>
            <a:ext cx="3801254" cy="47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9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927" y="525453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Contexte : le French </a:t>
            </a:r>
            <a:r>
              <a:rPr lang="fr-FR" sz="3200" b="1" dirty="0" err="1"/>
              <a:t>Tax</a:t>
            </a:r>
            <a:r>
              <a:rPr lang="fr-FR" sz="3200" b="1" dirty="0"/>
              <a:t> </a:t>
            </a:r>
            <a:r>
              <a:rPr lang="fr-FR" sz="3200" b="1" dirty="0" err="1"/>
              <a:t>Lease</a:t>
            </a:r>
            <a:r>
              <a:rPr lang="fr-FR" sz="3200" b="1" dirty="0"/>
              <a:t> (FTL)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BAB7F30-6FE1-4B6D-BEB3-9EBC0DBEC56A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2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1890127" y="2363203"/>
            <a:ext cx="112841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" y="-18044"/>
            <a:ext cx="2194250" cy="177889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CA273245-1EB4-5E89-5590-CB8368A5CAAD}"/>
              </a:ext>
            </a:extLst>
          </p:cNvPr>
          <p:cNvSpPr/>
          <p:nvPr/>
        </p:nvSpPr>
        <p:spPr>
          <a:xfrm>
            <a:off x="1999275" y="4461878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Lessee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75E8737-832B-363B-196D-4CD2AC672739}"/>
              </a:ext>
            </a:extLst>
          </p:cNvPr>
          <p:cNvSpPr/>
          <p:nvPr/>
        </p:nvSpPr>
        <p:spPr>
          <a:xfrm>
            <a:off x="6552031" y="5405729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Hedging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Bank 1</a:t>
            </a: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E29A22AA-1FA6-F9D7-1D95-065F7AD78534}"/>
              </a:ext>
            </a:extLst>
          </p:cNvPr>
          <p:cNvSpPr/>
          <p:nvPr/>
        </p:nvSpPr>
        <p:spPr>
          <a:xfrm>
            <a:off x="1999276" y="3222898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62234DB-DFAD-EB0E-83F7-93A813CDD4C3}"/>
              </a:ext>
            </a:extLst>
          </p:cNvPr>
          <p:cNvSpPr/>
          <p:nvPr/>
        </p:nvSpPr>
        <p:spPr>
          <a:xfrm>
            <a:off x="10526873" y="3121090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DGFIP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9ACFEF74-F0B8-F372-6179-CDF24DF6B4B4}"/>
              </a:ext>
            </a:extLst>
          </p:cNvPr>
          <p:cNvSpPr/>
          <p:nvPr/>
        </p:nvSpPr>
        <p:spPr>
          <a:xfrm>
            <a:off x="9449965" y="1587202"/>
            <a:ext cx="1317562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16BE9620-94EB-D4B2-9263-F315292E1F8B}"/>
              </a:ext>
            </a:extLst>
          </p:cNvPr>
          <p:cNvSpPr/>
          <p:nvPr/>
        </p:nvSpPr>
        <p:spPr>
          <a:xfrm>
            <a:off x="9165575" y="5259402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Pool Banks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B31B7882-F63B-A2E7-9FAA-91F6779BA523}"/>
              </a:ext>
            </a:extLst>
          </p:cNvPr>
          <p:cNvSpPr/>
          <p:nvPr/>
        </p:nvSpPr>
        <p:spPr>
          <a:xfrm>
            <a:off x="9615390" y="4148040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Agent Bank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C36D3B92-CAA9-D88F-F274-E81B4A9D8E85}"/>
              </a:ext>
            </a:extLst>
          </p:cNvPr>
          <p:cNvSpPr/>
          <p:nvPr/>
        </p:nvSpPr>
        <p:spPr>
          <a:xfrm>
            <a:off x="2752532" y="5516503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Shipyard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3B8190E9-15FC-53BE-88CB-C5A89E13B7D7}"/>
              </a:ext>
            </a:extLst>
          </p:cNvPr>
          <p:cNvSpPr/>
          <p:nvPr/>
        </p:nvSpPr>
        <p:spPr>
          <a:xfrm>
            <a:off x="5128141" y="1658500"/>
            <a:ext cx="1644911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Shareholders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754DD17-B3AA-A8FF-2742-5F51A7A72B3B}"/>
              </a:ext>
            </a:extLst>
          </p:cNvPr>
          <p:cNvSpPr/>
          <p:nvPr/>
        </p:nvSpPr>
        <p:spPr>
          <a:xfrm>
            <a:off x="5414863" y="3348976"/>
            <a:ext cx="1083129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Lessor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(SPV)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6FC9D89-8B53-3503-BCD9-D9B70C19A83E}"/>
              </a:ext>
            </a:extLst>
          </p:cNvPr>
          <p:cNvSpPr/>
          <p:nvPr/>
        </p:nvSpPr>
        <p:spPr>
          <a:xfrm>
            <a:off x="7795530" y="2873968"/>
            <a:ext cx="1370045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Lender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EEF67418-18D3-1416-2E92-2512A30F863D}"/>
              </a:ext>
            </a:extLst>
          </p:cNvPr>
          <p:cNvSpPr/>
          <p:nvPr/>
        </p:nvSpPr>
        <p:spPr>
          <a:xfrm>
            <a:off x="3236754" y="2256415"/>
            <a:ext cx="1168271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Bank </a:t>
            </a:r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Servicer</a:t>
            </a:r>
            <a:endParaRPr lang="fr-FR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6840E502-920D-72B4-F5DD-A6E521A12A2D}"/>
              </a:ext>
            </a:extLst>
          </p:cNvPr>
          <p:cNvSpPr/>
          <p:nvPr/>
        </p:nvSpPr>
        <p:spPr>
          <a:xfrm>
            <a:off x="4876944" y="5433783"/>
            <a:ext cx="1286068" cy="61582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Hedging</a:t>
            </a:r>
            <a:r>
              <a:rPr lang="fr-FR" sz="1200" b="1" dirty="0">
                <a:latin typeface="Arial" panose="020B0604020202020204" pitchFamily="34" charset="0"/>
                <a:cs typeface="Arial" panose="020B0604020202020204" pitchFamily="34" charset="0"/>
              </a:rPr>
              <a:t> Bank 2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FE7EB88-48F3-7946-C99C-43EF9AF5716E}"/>
              </a:ext>
            </a:extLst>
          </p:cNvPr>
          <p:cNvSpPr txBox="1"/>
          <p:nvPr/>
        </p:nvSpPr>
        <p:spPr>
          <a:xfrm>
            <a:off x="-2376777" y="-546566"/>
            <a:ext cx="18966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b="1" i="0" u="sng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 startAt="3"/>
            </a:pP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fr-FR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4C4641A-4037-73E4-80BC-77DD51DD8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237" y="1305122"/>
            <a:ext cx="1826076" cy="186207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EAC8FF0-C663-91BC-A38B-9A51F2608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969" y="2021767"/>
            <a:ext cx="679064" cy="475606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6758DAF-928B-71B6-9F42-1EF3A4FA4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60" y="1373015"/>
            <a:ext cx="1006081" cy="59782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C3C59D3-B134-9F1D-8FF5-CCBC9AC37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33738" y="5152639"/>
            <a:ext cx="1949710" cy="1012298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C6380071-5680-F450-6476-E8FE338B0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74" y="3000347"/>
            <a:ext cx="914400" cy="721730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FACD1A98-2CC6-D752-D423-241AE681AA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684" y="2477814"/>
            <a:ext cx="914400" cy="615820"/>
          </a:xfrm>
          <a:prstGeom prst="rect">
            <a:avLst/>
          </a:prstGeom>
        </p:spPr>
      </p:pic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A5441476-5F53-2500-D08E-FA2C60F34FB4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2752532" y="5028555"/>
            <a:ext cx="188340" cy="5781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BA2CB945-4607-7B84-47BD-94FA15A6BE8D}"/>
              </a:ext>
            </a:extLst>
          </p:cNvPr>
          <p:cNvCxnSpPr>
            <a:cxnSpLocks/>
            <a:endCxn id="11" idx="6"/>
          </p:cNvCxnSpPr>
          <p:nvPr/>
        </p:nvCxnSpPr>
        <p:spPr>
          <a:xfrm flipH="1" flipV="1">
            <a:off x="3082405" y="3530808"/>
            <a:ext cx="2297463" cy="161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0C8334C8-E797-5574-24DA-092609C10B1D}"/>
              </a:ext>
            </a:extLst>
          </p:cNvPr>
          <p:cNvCxnSpPr>
            <a:cxnSpLocks/>
            <a:stCxn id="18" idx="1"/>
            <a:endCxn id="20" idx="5"/>
          </p:cNvCxnSpPr>
          <p:nvPr/>
        </p:nvCxnSpPr>
        <p:spPr>
          <a:xfrm flipH="1" flipV="1">
            <a:off x="4233936" y="2782050"/>
            <a:ext cx="1339548" cy="657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F71162A-F841-2F2E-E498-FD007D94E4AC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5950597" y="2274320"/>
            <a:ext cx="5831" cy="10746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03C3B95-5617-241D-4843-A690F69FCCBD}"/>
              </a:ext>
            </a:extLst>
          </p:cNvPr>
          <p:cNvCxnSpPr>
            <a:cxnSpLocks/>
          </p:cNvCxnSpPr>
          <p:nvPr/>
        </p:nvCxnSpPr>
        <p:spPr>
          <a:xfrm flipH="1" flipV="1">
            <a:off x="10324419" y="2203022"/>
            <a:ext cx="659980" cy="923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8BE502CB-5F60-FD0C-FCB4-AE412598ED88}"/>
              </a:ext>
            </a:extLst>
          </p:cNvPr>
          <p:cNvCxnSpPr>
            <a:cxnSpLocks/>
            <a:stCxn id="13" idx="2"/>
            <a:endCxn id="17" idx="6"/>
          </p:cNvCxnSpPr>
          <p:nvPr/>
        </p:nvCxnSpPr>
        <p:spPr>
          <a:xfrm flipH="1">
            <a:off x="6773052" y="1895112"/>
            <a:ext cx="2676913" cy="71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B7661D8-E5F3-3D2B-21EF-A5CCEF647E0B}"/>
              </a:ext>
            </a:extLst>
          </p:cNvPr>
          <p:cNvCxnSpPr>
            <a:cxnSpLocks/>
            <a:stCxn id="14" idx="2"/>
            <a:endCxn id="18" idx="5"/>
          </p:cNvCxnSpPr>
          <p:nvPr/>
        </p:nvCxnSpPr>
        <p:spPr>
          <a:xfrm flipH="1" flipV="1">
            <a:off x="6339371" y="3874611"/>
            <a:ext cx="2826204" cy="16927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769EF637-9D74-DECF-5051-9894AC2CB52B}"/>
              </a:ext>
            </a:extLst>
          </p:cNvPr>
          <p:cNvCxnSpPr>
            <a:cxnSpLocks/>
            <a:stCxn id="19" idx="2"/>
            <a:endCxn id="18" idx="6"/>
          </p:cNvCxnSpPr>
          <p:nvPr/>
        </p:nvCxnSpPr>
        <p:spPr>
          <a:xfrm flipH="1">
            <a:off x="6497992" y="3181878"/>
            <a:ext cx="1297538" cy="475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1B7A5A39-7088-390F-60FB-65C8868C2EB5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6096000" y="3961287"/>
            <a:ext cx="1099065" cy="1444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312BBBBB-2108-0074-E267-2406DEB6B680}"/>
              </a:ext>
            </a:extLst>
          </p:cNvPr>
          <p:cNvCxnSpPr/>
          <p:nvPr/>
        </p:nvCxnSpPr>
        <p:spPr>
          <a:xfrm flipV="1">
            <a:off x="5519978" y="3951382"/>
            <a:ext cx="323024" cy="14543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1D2B402C-D51D-272F-1EA6-D09A29CA94EE}"/>
              </a:ext>
            </a:extLst>
          </p:cNvPr>
          <p:cNvCxnSpPr>
            <a:stCxn id="18" idx="3"/>
            <a:endCxn id="5" idx="7"/>
          </p:cNvCxnSpPr>
          <p:nvPr/>
        </p:nvCxnSpPr>
        <p:spPr>
          <a:xfrm flipH="1">
            <a:off x="2923783" y="3874611"/>
            <a:ext cx="2649701" cy="6774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945D5014-3B1F-630A-76E5-02D5527E1A6A}"/>
              </a:ext>
            </a:extLst>
          </p:cNvPr>
          <p:cNvCxnSpPr>
            <a:cxnSpLocks/>
            <a:stCxn id="5" idx="6"/>
          </p:cNvCxnSpPr>
          <p:nvPr/>
        </p:nvCxnSpPr>
        <p:spPr>
          <a:xfrm flipV="1">
            <a:off x="3082404" y="3930755"/>
            <a:ext cx="2599086" cy="8390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3103DCE4-87F4-9335-CDBA-2E9A87CDA517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9686515" y="4763860"/>
            <a:ext cx="470440" cy="49936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5D95C518-9124-1FAF-AD5F-F381F84B8E62}"/>
              </a:ext>
            </a:extLst>
          </p:cNvPr>
          <p:cNvCxnSpPr>
            <a:cxnSpLocks/>
            <a:stCxn id="5" idx="5"/>
            <a:endCxn id="15" idx="2"/>
          </p:cNvCxnSpPr>
          <p:nvPr/>
        </p:nvCxnSpPr>
        <p:spPr>
          <a:xfrm flipV="1">
            <a:off x="2923783" y="4455950"/>
            <a:ext cx="6691607" cy="53156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6" name="Ellipse 85">
            <a:extLst>
              <a:ext uri="{FF2B5EF4-FFF2-40B4-BE49-F238E27FC236}">
                <a16:creationId xmlns:a16="http://schemas.microsoft.com/office/drawing/2014/main" id="{DA0B1311-7610-34AB-B830-231FBEAD5887}"/>
              </a:ext>
            </a:extLst>
          </p:cNvPr>
          <p:cNvSpPr/>
          <p:nvPr/>
        </p:nvSpPr>
        <p:spPr>
          <a:xfrm>
            <a:off x="5350518" y="252911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87" name="Ellipse 86">
            <a:extLst>
              <a:ext uri="{FF2B5EF4-FFF2-40B4-BE49-F238E27FC236}">
                <a16:creationId xmlns:a16="http://schemas.microsoft.com/office/drawing/2014/main" id="{44E4ECF0-5D53-899D-5724-D5FA4659A6C8}"/>
              </a:ext>
            </a:extLst>
          </p:cNvPr>
          <p:cNvSpPr/>
          <p:nvPr/>
        </p:nvSpPr>
        <p:spPr>
          <a:xfrm>
            <a:off x="7602041" y="1555868"/>
            <a:ext cx="1102717" cy="361303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7246B30E-3CBA-85EF-7D73-A20BD76EDF26}"/>
              </a:ext>
            </a:extLst>
          </p:cNvPr>
          <p:cNvSpPr/>
          <p:nvPr/>
        </p:nvSpPr>
        <p:spPr>
          <a:xfrm>
            <a:off x="9570090" y="2605072"/>
            <a:ext cx="1102717" cy="361303"/>
          </a:xfrm>
          <a:prstGeom prst="ellipse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savings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0919AEAF-AB3F-C77F-4297-40F59EBFEADF}"/>
              </a:ext>
            </a:extLst>
          </p:cNvPr>
          <p:cNvSpPr/>
          <p:nvPr/>
        </p:nvSpPr>
        <p:spPr>
          <a:xfrm>
            <a:off x="6938374" y="2957889"/>
            <a:ext cx="722789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0" name="Ellipse 89">
            <a:extLst>
              <a:ext uri="{FF2B5EF4-FFF2-40B4-BE49-F238E27FC236}">
                <a16:creationId xmlns:a16="http://schemas.microsoft.com/office/drawing/2014/main" id="{ADDB8A26-6CA6-228C-1BAE-CE1578D5584A}"/>
              </a:ext>
            </a:extLst>
          </p:cNvPr>
          <p:cNvSpPr/>
          <p:nvPr/>
        </p:nvSpPr>
        <p:spPr>
          <a:xfrm>
            <a:off x="8153526" y="4111027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54868DEF-61C0-B79A-1AB8-168A89698B55}"/>
              </a:ext>
            </a:extLst>
          </p:cNvPr>
          <p:cNvSpPr/>
          <p:nvPr/>
        </p:nvSpPr>
        <p:spPr>
          <a:xfrm>
            <a:off x="10049910" y="4766487"/>
            <a:ext cx="1523580" cy="426510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Lender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Agent</a:t>
            </a:r>
          </a:p>
          <a:p>
            <a:pPr algn="ctr"/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Agent</a:t>
            </a:r>
          </a:p>
        </p:txBody>
      </p:sp>
      <p:sp>
        <p:nvSpPr>
          <p:cNvPr id="92" name="Ellipse 91">
            <a:extLst>
              <a:ext uri="{FF2B5EF4-FFF2-40B4-BE49-F238E27FC236}">
                <a16:creationId xmlns:a16="http://schemas.microsoft.com/office/drawing/2014/main" id="{DCA4D971-C799-5A42-1831-9912E5410ABA}"/>
              </a:ext>
            </a:extLst>
          </p:cNvPr>
          <p:cNvSpPr/>
          <p:nvPr/>
        </p:nvSpPr>
        <p:spPr>
          <a:xfrm>
            <a:off x="7596184" y="476978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B8890066-7433-57E0-83BF-F07EAE0D9B1F}"/>
              </a:ext>
            </a:extLst>
          </p:cNvPr>
          <p:cNvSpPr/>
          <p:nvPr/>
        </p:nvSpPr>
        <p:spPr>
          <a:xfrm>
            <a:off x="4473589" y="4219594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Subordinated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94" name="Ellipse 93">
            <a:extLst>
              <a:ext uri="{FF2B5EF4-FFF2-40B4-BE49-F238E27FC236}">
                <a16:creationId xmlns:a16="http://schemas.microsoft.com/office/drawing/2014/main" id="{1233DD57-D064-35E2-5290-11C3D35005F4}"/>
              </a:ext>
            </a:extLst>
          </p:cNvPr>
          <p:cNvSpPr/>
          <p:nvPr/>
        </p:nvSpPr>
        <p:spPr>
          <a:xfrm>
            <a:off x="3542664" y="3804858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95" name="Ellipse 94">
            <a:extLst>
              <a:ext uri="{FF2B5EF4-FFF2-40B4-BE49-F238E27FC236}">
                <a16:creationId xmlns:a16="http://schemas.microsoft.com/office/drawing/2014/main" id="{4850C6F7-799C-5149-991F-802B07A343F7}"/>
              </a:ext>
            </a:extLst>
          </p:cNvPr>
          <p:cNvSpPr/>
          <p:nvPr/>
        </p:nvSpPr>
        <p:spPr>
          <a:xfrm>
            <a:off x="3420052" y="3206820"/>
            <a:ext cx="813884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Ellipse 95">
            <a:extLst>
              <a:ext uri="{FF2B5EF4-FFF2-40B4-BE49-F238E27FC236}">
                <a16:creationId xmlns:a16="http://schemas.microsoft.com/office/drawing/2014/main" id="{DFB29017-00DF-9FFB-7A92-FBF4D34D45F5}"/>
              </a:ext>
            </a:extLst>
          </p:cNvPr>
          <p:cNvSpPr/>
          <p:nvPr/>
        </p:nvSpPr>
        <p:spPr>
          <a:xfrm>
            <a:off x="4746995" y="2941093"/>
            <a:ext cx="722789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Fees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33D2AE8D-DDA8-4A3F-4A41-5E1560F3B1E2}"/>
              </a:ext>
            </a:extLst>
          </p:cNvPr>
          <p:cNvSpPr/>
          <p:nvPr/>
        </p:nvSpPr>
        <p:spPr>
          <a:xfrm>
            <a:off x="2620688" y="5102702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Shipbuiding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fr-FR" sz="800" b="1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Ellipse 97">
            <a:extLst>
              <a:ext uri="{FF2B5EF4-FFF2-40B4-BE49-F238E27FC236}">
                <a16:creationId xmlns:a16="http://schemas.microsoft.com/office/drawing/2014/main" id="{FA43F9AB-D077-5678-EFED-559A60F9DE3C}"/>
              </a:ext>
            </a:extLst>
          </p:cNvPr>
          <p:cNvSpPr/>
          <p:nvPr/>
        </p:nvSpPr>
        <p:spPr>
          <a:xfrm>
            <a:off x="6011056" y="4245647"/>
            <a:ext cx="860440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IRS</a:t>
            </a:r>
          </a:p>
        </p:txBody>
      </p:sp>
      <p:sp>
        <p:nvSpPr>
          <p:cNvPr id="99" name="Ellipse 98">
            <a:extLst>
              <a:ext uri="{FF2B5EF4-FFF2-40B4-BE49-F238E27FC236}">
                <a16:creationId xmlns:a16="http://schemas.microsoft.com/office/drawing/2014/main" id="{A57DC898-B032-C28B-A363-8CA0D572219C}"/>
              </a:ext>
            </a:extLst>
          </p:cNvPr>
          <p:cNvSpPr/>
          <p:nvPr/>
        </p:nvSpPr>
        <p:spPr>
          <a:xfrm>
            <a:off x="5036017" y="4844515"/>
            <a:ext cx="1168271" cy="361303"/>
          </a:xfrm>
          <a:prstGeom prst="ellipse">
            <a:avLst/>
          </a:prstGeom>
          <a:solidFill>
            <a:schemeClr val="accent3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 err="1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Xcurrency</a:t>
            </a:r>
            <a:r>
              <a:rPr lang="fr-FR" sz="8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</a:t>
            </a:r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95E7DED2-5FDE-1644-7240-6AA3B282A300}"/>
              </a:ext>
            </a:extLst>
          </p:cNvPr>
          <p:cNvSpPr/>
          <p:nvPr/>
        </p:nvSpPr>
        <p:spPr>
          <a:xfrm>
            <a:off x="10528078" y="2644925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FC6C7727-1C03-16C3-5AD4-5C82BCB06FD2}"/>
              </a:ext>
            </a:extLst>
          </p:cNvPr>
          <p:cNvSpPr/>
          <p:nvPr/>
        </p:nvSpPr>
        <p:spPr>
          <a:xfrm>
            <a:off x="4263801" y="2716650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2" name="Ellipse 101">
            <a:extLst>
              <a:ext uri="{FF2B5EF4-FFF2-40B4-BE49-F238E27FC236}">
                <a16:creationId xmlns:a16="http://schemas.microsoft.com/office/drawing/2014/main" id="{6130B9CE-EBFF-3614-23AF-B9987AA82B8A}"/>
              </a:ext>
            </a:extLst>
          </p:cNvPr>
          <p:cNvSpPr/>
          <p:nvPr/>
        </p:nvSpPr>
        <p:spPr>
          <a:xfrm>
            <a:off x="4129007" y="3419382"/>
            <a:ext cx="119337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 Var.</a:t>
            </a:r>
          </a:p>
        </p:txBody>
      </p:sp>
      <p:sp>
        <p:nvSpPr>
          <p:cNvPr id="103" name="Ellipse 102">
            <a:extLst>
              <a:ext uri="{FF2B5EF4-FFF2-40B4-BE49-F238E27FC236}">
                <a16:creationId xmlns:a16="http://schemas.microsoft.com/office/drawing/2014/main" id="{45831458-9281-43B0-0FA5-128D711BF0EC}"/>
              </a:ext>
            </a:extLst>
          </p:cNvPr>
          <p:cNvSpPr/>
          <p:nvPr/>
        </p:nvSpPr>
        <p:spPr>
          <a:xfrm>
            <a:off x="5436332" y="3015214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- Fix</a:t>
            </a:r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B3E84F7E-F3EA-5E0C-EBBE-A71ED9CA3E3F}"/>
              </a:ext>
            </a:extLst>
          </p:cNvPr>
          <p:cNvSpPr/>
          <p:nvPr/>
        </p:nvSpPr>
        <p:spPr>
          <a:xfrm>
            <a:off x="7793390" y="1932257"/>
            <a:ext cx="793923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</a:t>
            </a:r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62674278-49D1-B220-B732-49B09E67BAF6}"/>
              </a:ext>
            </a:extLst>
          </p:cNvPr>
          <p:cNvSpPr/>
          <p:nvPr/>
        </p:nvSpPr>
        <p:spPr>
          <a:xfrm>
            <a:off x="6801574" y="3381254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- Fix</a:t>
            </a:r>
          </a:p>
        </p:txBody>
      </p:sp>
      <p:sp>
        <p:nvSpPr>
          <p:cNvPr id="106" name="Ellipse 105">
            <a:extLst>
              <a:ext uri="{FF2B5EF4-FFF2-40B4-BE49-F238E27FC236}">
                <a16:creationId xmlns:a16="http://schemas.microsoft.com/office/drawing/2014/main" id="{24FFCEB7-868D-0C6C-75B0-5733FC577C56}"/>
              </a:ext>
            </a:extLst>
          </p:cNvPr>
          <p:cNvSpPr/>
          <p:nvPr/>
        </p:nvSpPr>
        <p:spPr>
          <a:xfrm>
            <a:off x="6328713" y="4962941"/>
            <a:ext cx="119337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 Fix / Var.</a:t>
            </a:r>
          </a:p>
        </p:txBody>
      </p:sp>
      <p:sp>
        <p:nvSpPr>
          <p:cNvPr id="107" name="Ellipse 106">
            <a:extLst>
              <a:ext uri="{FF2B5EF4-FFF2-40B4-BE49-F238E27FC236}">
                <a16:creationId xmlns:a16="http://schemas.microsoft.com/office/drawing/2014/main" id="{E0FA3798-CB07-C94D-5664-2B667D2FCBD1}"/>
              </a:ext>
            </a:extLst>
          </p:cNvPr>
          <p:cNvSpPr/>
          <p:nvPr/>
        </p:nvSpPr>
        <p:spPr>
          <a:xfrm>
            <a:off x="4944268" y="5184576"/>
            <a:ext cx="1238881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EUR / USD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1249B1CB-5F89-C732-E922-76871259A036}"/>
              </a:ext>
            </a:extLst>
          </p:cNvPr>
          <p:cNvSpPr/>
          <p:nvPr/>
        </p:nvSpPr>
        <p:spPr>
          <a:xfrm>
            <a:off x="3777134" y="4392731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- Fix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61EFAE8C-6336-C28B-44D1-E7EC989DB010}"/>
              </a:ext>
            </a:extLst>
          </p:cNvPr>
          <p:cNvSpPr/>
          <p:nvPr/>
        </p:nvSpPr>
        <p:spPr>
          <a:xfrm>
            <a:off x="2803301" y="4125123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– Var. / Fix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F5B92ABC-05EA-257E-77C3-50E53387900A}"/>
              </a:ext>
            </a:extLst>
          </p:cNvPr>
          <p:cNvSpPr/>
          <p:nvPr/>
        </p:nvSpPr>
        <p:spPr>
          <a:xfrm>
            <a:off x="7064741" y="4588759"/>
            <a:ext cx="1207775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USD – Var.</a:t>
            </a:r>
          </a:p>
        </p:txBody>
      </p:sp>
    </p:spTree>
    <p:extLst>
      <p:ext uri="{BB962C8B-B14F-4D97-AF65-F5344CB8AC3E}">
        <p14:creationId xmlns:p14="http://schemas.microsoft.com/office/powerpoint/2010/main" val="3844884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Le FTL « in a </a:t>
            </a:r>
            <a:r>
              <a:rPr lang="fr-FR" sz="3200" b="1" dirty="0" err="1"/>
              <a:t>nutshell</a:t>
            </a:r>
            <a:r>
              <a:rPr lang="fr-FR" sz="3200" b="1" dirty="0"/>
              <a:t> » 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61F6A18D-6F4D-46B8-8439-1E82970439F8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3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0" y="1505922"/>
            <a:ext cx="9052249" cy="5899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Le </a:t>
            </a:r>
            <a:r>
              <a:rPr lang="en-US" sz="1600" b="1" dirty="0">
                <a:latin typeface="Arial" panose="020B0604020202020204" pitchFamily="34" charset="0"/>
              </a:rPr>
              <a:t>French Tax Lease </a:t>
            </a:r>
            <a:r>
              <a:rPr lang="en-US" sz="1600" b="1" dirty="0" err="1">
                <a:latin typeface="Arial" panose="020B0604020202020204" pitchFamily="34" charset="0"/>
              </a:rPr>
              <a:t>est</a:t>
            </a:r>
            <a:r>
              <a:rPr lang="en-US" sz="1600" b="1" dirty="0">
                <a:latin typeface="Arial" panose="020B0604020202020204" pitchFamily="34" charset="0"/>
              </a:rPr>
              <a:t> un type de </a:t>
            </a:r>
            <a:r>
              <a:rPr lang="en-US" sz="1600" b="1" dirty="0" err="1">
                <a:latin typeface="Arial" panose="020B0604020202020204" pitchFamily="34" charset="0"/>
              </a:rPr>
              <a:t>financement</a:t>
            </a:r>
            <a:r>
              <a:rPr lang="en-US" sz="1600" b="1" dirty="0">
                <a:latin typeface="Arial" panose="020B0604020202020204" pitchFamily="34" charset="0"/>
              </a:rPr>
              <a:t> très </a:t>
            </a:r>
            <a:r>
              <a:rPr lang="en-US" sz="1600" b="1" dirty="0" err="1">
                <a:latin typeface="Arial" panose="020B0604020202020204" pitchFamily="34" charset="0"/>
              </a:rPr>
              <a:t>complexe</a:t>
            </a:r>
            <a:r>
              <a:rPr lang="en-US" sz="1600" b="1" dirty="0">
                <a:latin typeface="Arial" panose="020B0604020202020204" pitchFamily="34" charset="0"/>
              </a:rPr>
              <a:t>.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Documentation </a:t>
            </a:r>
            <a:r>
              <a:rPr lang="en-US" sz="1600" b="1" dirty="0" err="1">
                <a:latin typeface="Arial" panose="020B0604020202020204" pitchFamily="34" charset="0"/>
              </a:rPr>
              <a:t>juridique</a:t>
            </a:r>
            <a:r>
              <a:rPr lang="en-US" sz="1600" b="1" dirty="0">
                <a:latin typeface="Arial" panose="020B0604020202020204" pitchFamily="34" charset="0"/>
              </a:rPr>
              <a:t> très </a:t>
            </a:r>
            <a:r>
              <a:rPr lang="en-US" sz="1600" b="1" dirty="0" err="1">
                <a:latin typeface="Arial" panose="020B0604020202020204" pitchFamily="34" charset="0"/>
              </a:rPr>
              <a:t>volumineuse</a:t>
            </a:r>
            <a:r>
              <a:rPr lang="en-US" sz="1600" b="1" dirty="0">
                <a:latin typeface="Arial" panose="020B0604020202020204" pitchFamily="34" charset="0"/>
              </a:rPr>
              <a:t> (+ de 20 </a:t>
            </a:r>
            <a:r>
              <a:rPr lang="en-US" sz="1600" b="1" dirty="0" err="1">
                <a:latin typeface="Arial" panose="020B0604020202020204" pitchFamily="34" charset="0"/>
              </a:rPr>
              <a:t>contrats</a:t>
            </a:r>
            <a:r>
              <a:rPr lang="en-US" sz="1600" b="1" dirty="0">
                <a:latin typeface="Arial" panose="020B0604020202020204" pitchFamily="34" charset="0"/>
              </a:rPr>
              <a:t> – </a:t>
            </a:r>
            <a:r>
              <a:rPr lang="en-US" sz="1600" b="1" dirty="0" err="1">
                <a:latin typeface="Arial" panose="020B0604020202020204" pitchFamily="34" charset="0"/>
              </a:rPr>
              <a:t>voir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annexe</a:t>
            </a:r>
            <a:r>
              <a:rPr lang="en-US" sz="1600" b="1" dirty="0">
                <a:latin typeface="Arial" panose="020B0604020202020204" pitchFamily="34" charset="0"/>
              </a:rPr>
              <a:t>)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 err="1">
                <a:latin typeface="Arial" panose="020B0604020202020204" pitchFamily="34" charset="0"/>
              </a:rPr>
              <a:t>Demande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d’investissement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humain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chronophage</a:t>
            </a:r>
            <a:r>
              <a:rPr lang="en-US" sz="1600" b="1" dirty="0">
                <a:latin typeface="Arial" panose="020B0604020202020204" pitchFamily="34" charset="0"/>
              </a:rPr>
              <a:t> pour tout nouveau deal / restructuration</a:t>
            </a:r>
          </a:p>
          <a:p>
            <a:pPr marL="285750" indent="-28575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Risques</a:t>
            </a:r>
            <a:r>
              <a:rPr lang="en-US" sz="16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associés</a:t>
            </a:r>
            <a:r>
              <a:rPr lang="en-US" sz="16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Mauvais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booking 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opérationnel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Mauvaise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comptabilisation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fiscal</a:t>
            </a: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Mauvaise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i="0" strike="noStrike" dirty="0" err="1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interprétation</a:t>
            </a:r>
            <a:r>
              <a:rPr lang="en-US" sz="1400" b="1" i="0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=&gt;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de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contrepartie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,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risque</a:t>
            </a:r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FF0000"/>
                </a:solidFill>
                <a:latin typeface="Arial" panose="020B0604020202020204" pitchFamily="34" charset="0"/>
              </a:rPr>
              <a:t>d’image</a:t>
            </a:r>
            <a:endParaRPr lang="en-US" sz="1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1800" b="1" i="0" u="sng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OBJECTIFS</a:t>
            </a:r>
            <a:r>
              <a:rPr lang="en-US" sz="1800" b="1" i="0" strike="noStrike" dirty="0">
                <a:solidFill>
                  <a:schemeClr val="tx2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 :</a:t>
            </a:r>
          </a:p>
          <a:p>
            <a:endParaRPr lang="en-US" b="1" dirty="0"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Maîtrise</a:t>
            </a: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 du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risque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Gains de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productivité</a:t>
            </a:r>
            <a:endParaRPr lang="en-US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  <a:p>
            <a:endParaRPr lang="en-US" sz="1800" b="1" i="0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6AD43E79-0004-ACD9-BB0E-908F6F456168}"/>
              </a:ext>
            </a:extLst>
          </p:cNvPr>
          <p:cNvSpPr/>
          <p:nvPr/>
        </p:nvSpPr>
        <p:spPr>
          <a:xfrm>
            <a:off x="7615691" y="5209037"/>
            <a:ext cx="3510950" cy="114731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 </a:t>
            </a: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doct</a:t>
            </a:r>
            <a:endParaRPr lang="fr-FR" sz="16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Tx/>
              <a:buChar char="-"/>
            </a:pPr>
            <a:r>
              <a:rPr lang="fr-FR" sz="16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ChatBot</a:t>
            </a:r>
            <a:r>
              <a:rPr lang="fr-FR" sz="16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dédié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DD241290-A24F-93A3-3756-FC8D3E63E79B}"/>
              </a:ext>
            </a:extLst>
          </p:cNvPr>
          <p:cNvSpPr/>
          <p:nvPr/>
        </p:nvSpPr>
        <p:spPr>
          <a:xfrm>
            <a:off x="8345703" y="4542651"/>
            <a:ext cx="939199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4E5199D-660E-1B9C-7F88-9228B7D497DB}"/>
              </a:ext>
            </a:extLst>
          </p:cNvPr>
          <p:cNvCxnSpPr>
            <a:cxnSpLocks/>
          </p:cNvCxnSpPr>
          <p:nvPr/>
        </p:nvCxnSpPr>
        <p:spPr>
          <a:xfrm>
            <a:off x="5654076" y="5867344"/>
            <a:ext cx="1656272" cy="1074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Ellipse 14">
            <a:extLst>
              <a:ext uri="{FF2B5EF4-FFF2-40B4-BE49-F238E27FC236}">
                <a16:creationId xmlns:a16="http://schemas.microsoft.com/office/drawing/2014/main" id="{DBD265C2-C584-FA89-2AB8-F1916E65B3AC}"/>
              </a:ext>
            </a:extLst>
          </p:cNvPr>
          <p:cNvSpPr/>
          <p:nvPr/>
        </p:nvSpPr>
        <p:spPr>
          <a:xfrm>
            <a:off x="7817157" y="4843912"/>
            <a:ext cx="3309484" cy="294091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Mise en place</a:t>
            </a:r>
          </a:p>
        </p:txBody>
      </p:sp>
    </p:spTree>
    <p:extLst>
      <p:ext uri="{BB962C8B-B14F-4D97-AF65-F5344CB8AC3E}">
        <p14:creationId xmlns:p14="http://schemas.microsoft.com/office/powerpoint/2010/main" val="3601756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71019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Problématiques rencontrées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B4066264-244A-415B-B801-5AE85A0EB4DC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4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132875" y="885629"/>
            <a:ext cx="9052249" cy="7581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Création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documentation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juridique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/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modèle</a:t>
            </a: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Google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Colab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=&gt; VS Code</a:t>
            </a: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CPU / Pas de GPU – </a:t>
            </a:r>
            <a:r>
              <a:rPr lang="en-US" sz="1600" b="1" dirty="0" err="1">
                <a:latin typeface="Arial" panose="020B0604020202020204" pitchFamily="34" charset="0"/>
              </a:rPr>
              <a:t>Capacité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limitée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en</a:t>
            </a:r>
            <a:r>
              <a:rPr lang="en-US" sz="1600" b="1" dirty="0">
                <a:latin typeface="Arial" panose="020B0604020202020204" pitchFamily="34" charset="0"/>
              </a:rPr>
              <a:t> local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dirty="0"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Choix du </a:t>
            </a:r>
            <a:r>
              <a:rPr lang="en-US" sz="1600" b="1" dirty="0" err="1">
                <a:latin typeface="Arial" panose="020B0604020202020204" pitchFamily="34" charset="0"/>
              </a:rPr>
              <a:t>modèle</a:t>
            </a:r>
            <a:r>
              <a:rPr lang="en-US" sz="1600" b="1" dirty="0">
                <a:latin typeface="Arial" panose="020B0604020202020204" pitchFamily="34" charset="0"/>
              </a:rPr>
              <a:t> : </a:t>
            </a:r>
            <a:r>
              <a:rPr lang="en-US" sz="1600" b="1" dirty="0" err="1">
                <a:latin typeface="Arial" panose="020B0604020202020204" pitchFamily="34" charset="0"/>
              </a:rPr>
              <a:t>MiniLM</a:t>
            </a:r>
            <a:r>
              <a:rPr lang="en-US" sz="1600" b="1" dirty="0">
                <a:latin typeface="Arial" panose="020B0604020202020204" pitchFamily="34" charset="0"/>
              </a:rPr>
              <a:t> – L6 –V2</a:t>
            </a: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dirty="0">
              <a:latin typeface="Arial" panose="020B0604020202020204" pitchFamily="34" charset="0"/>
            </a:endParaRP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Choix des </a:t>
            </a:r>
            <a:r>
              <a:rPr lang="en-US" sz="1600" b="1" dirty="0" err="1">
                <a:latin typeface="Arial" panose="020B0604020202020204" pitchFamily="34" charset="0"/>
              </a:rPr>
              <a:t>paramètres</a:t>
            </a:r>
            <a:r>
              <a:rPr lang="en-US" sz="1600" b="1" dirty="0">
                <a:latin typeface="Arial" panose="020B0604020202020204" pitchFamily="34" charset="0"/>
              </a:rPr>
              <a:t> pour </a:t>
            </a:r>
            <a:r>
              <a:rPr lang="en-US" sz="1600" b="1" dirty="0" err="1">
                <a:latin typeface="Arial" panose="020B0604020202020204" pitchFamily="34" charset="0"/>
              </a:rPr>
              <a:t>l’évaluation</a:t>
            </a:r>
            <a:r>
              <a:rPr lang="en-US" sz="1600" b="1" dirty="0">
                <a:latin typeface="Arial" panose="020B0604020202020204" pitchFamily="34" charset="0"/>
              </a:rPr>
              <a:t> du RAG</a:t>
            </a:r>
          </a:p>
          <a:p>
            <a:pPr marL="342900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Temps de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traitement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pour les Run (environ + 80 run de tests / corrections)</a:t>
            </a:r>
          </a:p>
          <a:p>
            <a:pPr lvl="1">
              <a:spcAft>
                <a:spcPts val="1600"/>
              </a:spcAft>
              <a:buClr>
                <a:srgbClr val="FF0000"/>
              </a:buClr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69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Présentation du code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768189A2-8AEC-4176-91EE-8111CEA19D5E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301551" y="1578088"/>
            <a:ext cx="9052249" cy="16517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b="1" dirty="0"/>
          </a:p>
          <a:p>
            <a:endParaRPr lang="fr-FR" b="1" dirty="0"/>
          </a:p>
          <a:p>
            <a:endParaRPr lang="fr-FR" b="1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C63888-32E8-3274-D523-28FDA4177B02}"/>
              </a:ext>
            </a:extLst>
          </p:cNvPr>
          <p:cNvSpPr/>
          <p:nvPr/>
        </p:nvSpPr>
        <p:spPr>
          <a:xfrm>
            <a:off x="2301549" y="5279912"/>
            <a:ext cx="9052249" cy="10006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61DD454-1E18-08EC-7BB4-A1A601D82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548" y="1431984"/>
            <a:ext cx="9052249" cy="427929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B1D361E-2C5A-B8D5-3C47-3947045DC40D}"/>
              </a:ext>
            </a:extLst>
          </p:cNvPr>
          <p:cNvSpPr/>
          <p:nvPr/>
        </p:nvSpPr>
        <p:spPr>
          <a:xfrm>
            <a:off x="2366862" y="5807874"/>
            <a:ext cx="8783398" cy="493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tx1"/>
                </a:solidFill>
                <a:hlinkClick r:id="rId4"/>
              </a:rPr>
              <a:t>https://www.loom.com/share/7e7974e82e5e4b0a8c3ce978973045c4</a:t>
            </a:r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798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551" y="411164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Conclusion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F067EB36-103E-466C-8531-383CCDC74F70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6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E8F4F54-1350-D9E9-7846-27D447E11365}"/>
              </a:ext>
            </a:extLst>
          </p:cNvPr>
          <p:cNvSpPr txBox="1"/>
          <p:nvPr/>
        </p:nvSpPr>
        <p:spPr>
          <a:xfrm>
            <a:off x="2209800" y="1571661"/>
            <a:ext cx="9052249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Deal Summary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cohérent</a:t>
            </a:r>
            <a:r>
              <a:rPr lang="en-US" sz="1600" b="1" i="0" strike="noStrike" dirty="0">
                <a:effectLst/>
                <a:latin typeface="Arial" panose="020B0604020202020204" pitchFamily="34" charset="0"/>
              </a:rPr>
              <a:t> et </a:t>
            </a:r>
            <a:r>
              <a:rPr lang="en-US" sz="1600" b="1" i="0" strike="noStrike" dirty="0" err="1">
                <a:effectLst/>
                <a:latin typeface="Arial" panose="020B0604020202020204" pitchFamily="34" charset="0"/>
              </a:rPr>
              <a:t>fiable</a:t>
            </a:r>
            <a:endParaRPr lang="en-US" sz="1600" b="1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latin typeface="Arial" panose="020B0604020202020204" pitchFamily="34" charset="0"/>
              </a:rPr>
              <a:t>Expert FTL Chatbot </a:t>
            </a:r>
            <a:r>
              <a:rPr lang="en-US" sz="1600" b="1" dirty="0" err="1">
                <a:latin typeface="Arial" panose="020B0604020202020204" pitchFamily="34" charset="0"/>
              </a:rPr>
              <a:t>fiable</a:t>
            </a:r>
            <a:r>
              <a:rPr lang="en-US" sz="1600" b="1" dirty="0">
                <a:latin typeface="Arial" panose="020B0604020202020204" pitchFamily="34" charset="0"/>
              </a:rPr>
              <a:t> sans </a:t>
            </a:r>
            <a:r>
              <a:rPr lang="en-US" sz="1600" b="1" dirty="0" err="1">
                <a:latin typeface="Arial" panose="020B0604020202020204" pitchFamily="34" charset="0"/>
              </a:rPr>
              <a:t>hallicination</a:t>
            </a:r>
            <a:endParaRPr lang="en-US" sz="1600" b="1" dirty="0"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sz="1600" b="1" u="sng" dirty="0">
                <a:latin typeface="Arial" panose="020B0604020202020204" pitchFamily="34" charset="0"/>
              </a:rPr>
              <a:t>A dire </a:t>
            </a:r>
            <a:r>
              <a:rPr lang="en-US" sz="1600" b="1" u="sng" dirty="0" err="1">
                <a:latin typeface="Arial" panose="020B0604020202020204" pitchFamily="34" charset="0"/>
              </a:rPr>
              <a:t>d’expert</a:t>
            </a:r>
            <a:r>
              <a:rPr lang="en-US" sz="1600" b="1" dirty="0">
                <a:latin typeface="Arial" panose="020B0604020202020204" pitchFamily="34" charset="0"/>
              </a:rPr>
              <a:t>, Gains de </a:t>
            </a:r>
            <a:r>
              <a:rPr lang="en-US" sz="1600" b="1" dirty="0" err="1">
                <a:latin typeface="Arial" panose="020B0604020202020204" pitchFamily="34" charset="0"/>
              </a:rPr>
              <a:t>Productivité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significatifs</a:t>
            </a:r>
            <a:r>
              <a:rPr lang="en-US" sz="1600" b="1" dirty="0">
                <a:latin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</a:rPr>
              <a:t>réalisables</a:t>
            </a:r>
            <a:r>
              <a:rPr lang="en-US" sz="1600" b="1" dirty="0">
                <a:latin typeface="Arial" panose="020B0604020202020204" pitchFamily="34" charset="0"/>
              </a:rPr>
              <a:t> (Middle Office, Back Office, </a:t>
            </a:r>
            <a:r>
              <a:rPr lang="en-US" sz="1600" b="1" dirty="0" err="1">
                <a:latin typeface="Arial" panose="020B0604020202020204" pitchFamily="34" charset="0"/>
              </a:rPr>
              <a:t>Contrôle</a:t>
            </a:r>
            <a:r>
              <a:rPr lang="en-US" sz="1600" b="1" dirty="0">
                <a:latin typeface="Arial" panose="020B0604020202020204" pitchFamily="34" charset="0"/>
              </a:rPr>
              <a:t> de gestion , </a:t>
            </a:r>
            <a:r>
              <a:rPr lang="en-US" sz="1600" b="1" dirty="0" err="1">
                <a:latin typeface="Arial" panose="020B0604020202020204" pitchFamily="34" charset="0"/>
              </a:rPr>
              <a:t>Comptabilité</a:t>
            </a:r>
            <a:r>
              <a:rPr lang="en-US" sz="1600" b="1" dirty="0">
                <a:latin typeface="Arial" panose="020B0604020202020204" pitchFamily="34" charset="0"/>
              </a:rPr>
              <a:t>, Risk Management) :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Mise </a:t>
            </a:r>
            <a:r>
              <a:rPr lang="en-US" sz="1400" b="1" i="0" strike="noStrike" dirty="0" err="1">
                <a:effectLst/>
                <a:latin typeface="Arial" panose="020B0604020202020204" pitchFamily="34" charset="0"/>
              </a:rPr>
              <a:t>en</a:t>
            </a: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 place </a:t>
            </a:r>
            <a:r>
              <a:rPr lang="en-US" sz="1400" b="1" i="0" strike="noStrike" dirty="0" err="1">
                <a:effectLst/>
                <a:latin typeface="Arial" panose="020B0604020202020204" pitchFamily="34" charset="0"/>
              </a:rPr>
              <a:t>opération</a:t>
            </a: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 = 37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</a:rPr>
              <a:t>Gestion courante = 8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i="0" strike="noStrike" dirty="0">
                <a:effectLst/>
                <a:latin typeface="Arial" panose="020B0604020202020204" pitchFamily="34" charset="0"/>
              </a:rPr>
              <a:t>Restructuration = 19 j/h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>
                <a:latin typeface="Arial" panose="020B0604020202020204" pitchFamily="34" charset="0"/>
              </a:rPr>
              <a:t>Termination = 19 j/h</a:t>
            </a:r>
            <a:endParaRPr lang="en-US" sz="1400" b="1" i="0" strike="noStrike" dirty="0">
              <a:effectLst/>
              <a:latin typeface="Arial" panose="020B0604020202020204" pitchFamily="34" charset="0"/>
            </a:endParaRPr>
          </a:p>
          <a:p>
            <a:pPr marL="742950" lvl="1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b="1" dirty="0">
                <a:latin typeface="Arial" panose="020B0604020202020204" pitchFamily="34" charset="0"/>
              </a:rPr>
              <a:t>Next Steps :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latin typeface="Arial" panose="020B0604020202020204" pitchFamily="34" charset="0"/>
              </a:rPr>
              <a:t>Déploiement</a:t>
            </a:r>
            <a:r>
              <a:rPr lang="en-US" sz="1400" b="1" dirty="0">
                <a:latin typeface="Arial" panose="020B0604020202020204" pitchFamily="34" charset="0"/>
              </a:rPr>
              <a:t> avec le </a:t>
            </a:r>
            <a:r>
              <a:rPr lang="en-US" sz="1400" b="1" dirty="0" err="1">
                <a:latin typeface="Arial" panose="020B0604020202020204" pitchFamily="34" charset="0"/>
              </a:rPr>
              <a:t>modèle</a:t>
            </a:r>
            <a:r>
              <a:rPr lang="en-US" sz="1400" b="1" dirty="0">
                <a:latin typeface="Arial" panose="020B0604020202020204" pitchFamily="34" charset="0"/>
              </a:rPr>
              <a:t> BAAI-</a:t>
            </a:r>
            <a:r>
              <a:rPr lang="en-US" sz="1400" b="1" dirty="0" err="1">
                <a:latin typeface="Arial" panose="020B0604020202020204" pitchFamily="34" charset="0"/>
              </a:rPr>
              <a:t>mge</a:t>
            </a:r>
            <a:r>
              <a:rPr lang="en-US" sz="1400" b="1" dirty="0">
                <a:latin typeface="Arial" panose="020B0604020202020204" pitchFamily="34" charset="0"/>
              </a:rPr>
              <a:t>/m3</a:t>
            </a:r>
          </a:p>
          <a:p>
            <a:pPr marL="1200150" lvl="2" indent="-28575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r>
              <a:rPr lang="en-US" sz="1400" b="1" dirty="0" err="1">
                <a:latin typeface="Arial" panose="020B0604020202020204" pitchFamily="34" charset="0"/>
              </a:rPr>
              <a:t>Développement</a:t>
            </a:r>
            <a:r>
              <a:rPr lang="en-US" sz="1400" b="1" dirty="0">
                <a:latin typeface="Arial" panose="020B0604020202020204" pitchFamily="34" charset="0"/>
              </a:rPr>
              <a:t> et tests pour un jeu de documentation </a:t>
            </a:r>
            <a:r>
              <a:rPr lang="en-US" sz="1400" b="1" dirty="0" err="1">
                <a:latin typeface="Arial" panose="020B0604020202020204" pitchFamily="34" charset="0"/>
              </a:rPr>
              <a:t>réel</a:t>
            </a:r>
            <a:r>
              <a:rPr lang="en-US" sz="1400" b="1" dirty="0">
                <a:latin typeface="Arial" panose="020B0604020202020204" pitchFamily="34" charset="0"/>
              </a:rPr>
              <a:t> et </a:t>
            </a:r>
            <a:r>
              <a:rPr lang="en-US" sz="1400" b="1" dirty="0" err="1">
                <a:latin typeface="Arial" panose="020B0604020202020204" pitchFamily="34" charset="0"/>
              </a:rPr>
              <a:t>complet</a:t>
            </a:r>
            <a:endParaRPr lang="en-US" sz="1400" b="1" dirty="0">
              <a:latin typeface="Arial" panose="020B0604020202020204" pitchFamily="34" charset="0"/>
            </a:endParaRPr>
          </a:p>
          <a:p>
            <a:pPr marL="800100" lvl="1" indent="-342900"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q"/>
            </a:pPr>
            <a:endParaRPr lang="en-US" sz="1600" i="0" strike="noStrike" dirty="0">
              <a:effectLst/>
              <a:latin typeface="Arial" panose="020B0604020202020204" pitchFamily="34" charset="0"/>
            </a:endParaRPr>
          </a:p>
          <a:p>
            <a:pPr marL="342900" indent="-342900" rtl="0">
              <a:spcBef>
                <a:spcPts val="0"/>
              </a:spcBef>
              <a:spcAft>
                <a:spcPts val="16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endParaRPr lang="en-US" b="1" i="0" strike="noStrike" dirty="0">
              <a:effectLst/>
              <a:latin typeface="Arial" panose="020B0604020202020204" pitchFamily="34" charset="0"/>
            </a:endParaRPr>
          </a:p>
          <a:p>
            <a:endParaRPr lang="en-US" sz="1800" b="1" i="0" u="sng" strike="noStrike" dirty="0">
              <a:effectLst/>
              <a:latin typeface="Arial" panose="020B0604020202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38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7B4771-AE07-5D7E-3D03-695CE2FF88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382589"/>
            <a:ext cx="9052249" cy="876460"/>
          </a:xfrm>
          <a:solidFill>
            <a:schemeClr val="accent4">
              <a:lumMod val="75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fr-FR" sz="3200" b="1" dirty="0"/>
              <a:t>Annexe : liste des contrats en FTL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8527833-2192-D490-1633-0FE3DC7CB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fld id="{52098778-E407-4901-B19B-0607F82A64A7}" type="datetime1">
              <a:rPr lang="fr-FR" sz="1600" b="1" smtClean="0">
                <a:solidFill>
                  <a:schemeClr val="tx1"/>
                </a:solidFill>
              </a:rPr>
              <a:t>17/12/2025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92AC66-F734-9D03-D502-2CFC13016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z="1600" b="1">
                <a:solidFill>
                  <a:schemeClr val="tx1"/>
                </a:solidFill>
              </a:rPr>
              <a:t>DI- Bootcamp Session #3 – Projet Final</a:t>
            </a:r>
            <a:endParaRPr lang="fr-FR" sz="1600" b="1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24D29AD-C260-77D8-6F11-5101F74C9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71DB2-13BE-44FF-AF8F-F3DF4E99FBE3}" type="slidenum">
              <a:rPr lang="fr-FR" sz="1600" b="1" smtClean="0">
                <a:solidFill>
                  <a:schemeClr val="tx1"/>
                </a:solidFill>
              </a:rPr>
              <a:t>7</a:t>
            </a:fld>
            <a:endParaRPr lang="fr-FR" sz="1600" b="1" dirty="0">
              <a:solidFill>
                <a:schemeClr val="tx1"/>
              </a:solidFill>
            </a:endParaRPr>
          </a:p>
        </p:txBody>
      </p:sp>
      <p:pic>
        <p:nvPicPr>
          <p:cNvPr id="3" name="Image 2" descr="Une image contenant texte, Police, logo, Graphique&#10;&#10;Le contenu généré par l’IA peut être incorrect.">
            <a:extLst>
              <a:ext uri="{FF2B5EF4-FFF2-40B4-BE49-F238E27FC236}">
                <a16:creationId xmlns:a16="http://schemas.microsoft.com/office/drawing/2014/main" id="{ED8DA272-E3FC-D9E5-5711-6C778E7D9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2" y="37322"/>
            <a:ext cx="2102498" cy="1895372"/>
          </a:xfrm>
          <a:prstGeom prst="rect">
            <a:avLst/>
          </a:prstGeom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EAF99632-0C61-D9BB-6C8C-4B458219D02C}"/>
              </a:ext>
            </a:extLst>
          </p:cNvPr>
          <p:cNvSpPr/>
          <p:nvPr/>
        </p:nvSpPr>
        <p:spPr>
          <a:xfrm>
            <a:off x="4482482" y="2753285"/>
            <a:ext cx="1524000" cy="5860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 of Sale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C0D06898-5D4E-F0C4-A2EC-F61FEAF447F1}"/>
              </a:ext>
            </a:extLst>
          </p:cNvPr>
          <p:cNvSpPr/>
          <p:nvPr/>
        </p:nvSpPr>
        <p:spPr>
          <a:xfrm>
            <a:off x="5089207" y="1313370"/>
            <a:ext cx="1834550" cy="114731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Sale &amp;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Purchase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51CDA7A7-39A9-52DD-A071-B08269523DCD}"/>
              </a:ext>
            </a:extLst>
          </p:cNvPr>
          <p:cNvSpPr/>
          <p:nvPr/>
        </p:nvSpPr>
        <p:spPr>
          <a:xfrm>
            <a:off x="2080059" y="3011623"/>
            <a:ext cx="2194702" cy="65537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Shipbuilding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D7CACD6-E8A5-1C1C-E9A8-319BC56417D4}"/>
              </a:ext>
            </a:extLst>
          </p:cNvPr>
          <p:cNvSpPr/>
          <p:nvPr/>
        </p:nvSpPr>
        <p:spPr>
          <a:xfrm>
            <a:off x="7673612" y="1394457"/>
            <a:ext cx="2669875" cy="5860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SPV Management Agreement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34C6BD0-8308-F5F9-5875-E08A11F43547}"/>
              </a:ext>
            </a:extLst>
          </p:cNvPr>
          <p:cNvSpPr/>
          <p:nvPr/>
        </p:nvSpPr>
        <p:spPr>
          <a:xfrm>
            <a:off x="5985607" y="2968028"/>
            <a:ext cx="1834550" cy="6553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Mortgage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C3AACAFA-1304-2FB5-610D-E2D67499F363}"/>
              </a:ext>
            </a:extLst>
          </p:cNvPr>
          <p:cNvSpPr/>
          <p:nvPr/>
        </p:nvSpPr>
        <p:spPr>
          <a:xfrm>
            <a:off x="4294259" y="3528802"/>
            <a:ext cx="1907875" cy="49255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Charter</a:t>
            </a:r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E8CE6227-F87C-DFED-2DD0-920490610276}"/>
              </a:ext>
            </a:extLst>
          </p:cNvPr>
          <p:cNvSpPr/>
          <p:nvPr/>
        </p:nvSpPr>
        <p:spPr>
          <a:xfrm>
            <a:off x="6752664" y="2098254"/>
            <a:ext cx="1873974" cy="586027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Agency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letter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36E44DA4-A70D-637F-4681-D9946F6E3019}"/>
              </a:ext>
            </a:extLst>
          </p:cNvPr>
          <p:cNvSpPr/>
          <p:nvPr/>
        </p:nvSpPr>
        <p:spPr>
          <a:xfrm>
            <a:off x="2465378" y="1443889"/>
            <a:ext cx="1944218" cy="65436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Lease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03B7EBFA-1CDB-6789-0AE3-1171CF15B63E}"/>
              </a:ext>
            </a:extLst>
          </p:cNvPr>
          <p:cNvSpPr/>
          <p:nvPr/>
        </p:nvSpPr>
        <p:spPr>
          <a:xfrm>
            <a:off x="8787845" y="4364389"/>
            <a:ext cx="2375344" cy="58307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Shareholder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E8BF2C18-EF9E-6AE8-6C7C-F15D64CD591D}"/>
              </a:ext>
            </a:extLst>
          </p:cNvPr>
          <p:cNvSpPr/>
          <p:nvPr/>
        </p:nvSpPr>
        <p:spPr>
          <a:xfrm>
            <a:off x="2354182" y="4555389"/>
            <a:ext cx="1233171" cy="9488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B2F136F1-D513-A88F-4FDD-C1D3C50C5697}"/>
              </a:ext>
            </a:extLst>
          </p:cNvPr>
          <p:cNvSpPr/>
          <p:nvPr/>
        </p:nvSpPr>
        <p:spPr>
          <a:xfrm>
            <a:off x="2342137" y="3832305"/>
            <a:ext cx="2067459" cy="55070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IRS Agreement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1865B26-2ABB-3464-9C0E-BA9D63E5D864}"/>
              </a:ext>
            </a:extLst>
          </p:cNvPr>
          <p:cNvSpPr/>
          <p:nvPr/>
        </p:nvSpPr>
        <p:spPr>
          <a:xfrm>
            <a:off x="9547586" y="1912902"/>
            <a:ext cx="2141054" cy="8724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Xcurrency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Swap Agreement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E89F9F44-ECCE-0743-3C0E-1A0A5FA838FB}"/>
              </a:ext>
            </a:extLst>
          </p:cNvPr>
          <p:cNvSpPr/>
          <p:nvPr/>
        </p:nvSpPr>
        <p:spPr>
          <a:xfrm>
            <a:off x="3791585" y="5135809"/>
            <a:ext cx="2764594" cy="530311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Agreement</a:t>
            </a:r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76550C5C-E782-DC90-E384-925231498C34}"/>
              </a:ext>
            </a:extLst>
          </p:cNvPr>
          <p:cNvSpPr/>
          <p:nvPr/>
        </p:nvSpPr>
        <p:spPr>
          <a:xfrm>
            <a:off x="7636354" y="3577460"/>
            <a:ext cx="1980568" cy="61719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Pledge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CE0740B7-1D82-CADF-700E-2EE25F3B843E}"/>
              </a:ext>
            </a:extLst>
          </p:cNvPr>
          <p:cNvSpPr/>
          <p:nvPr/>
        </p:nvSpPr>
        <p:spPr>
          <a:xfrm>
            <a:off x="7673612" y="2655219"/>
            <a:ext cx="2487037" cy="611566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Delegation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23DDF187-DC48-DA53-310D-F8DDFDBAE0C2}"/>
              </a:ext>
            </a:extLst>
          </p:cNvPr>
          <p:cNvSpPr/>
          <p:nvPr/>
        </p:nvSpPr>
        <p:spPr>
          <a:xfrm>
            <a:off x="4213955" y="4399416"/>
            <a:ext cx="1720133" cy="69302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Insurance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Policy</a:t>
            </a:r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F2F83E24-DCE2-02C6-A56F-E88C0DDCF8C6}"/>
              </a:ext>
            </a:extLst>
          </p:cNvPr>
          <p:cNvSpPr/>
          <p:nvPr/>
        </p:nvSpPr>
        <p:spPr>
          <a:xfrm>
            <a:off x="2992485" y="2168709"/>
            <a:ext cx="2505636" cy="56840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74561DE4-1848-A5D4-6A2E-0D472B40E14F}"/>
              </a:ext>
            </a:extLst>
          </p:cNvPr>
          <p:cNvSpPr/>
          <p:nvPr/>
        </p:nvSpPr>
        <p:spPr>
          <a:xfrm>
            <a:off x="8440154" y="5520908"/>
            <a:ext cx="2878860" cy="7384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,,, </a:t>
            </a:r>
            <a:r>
              <a:rPr lang="fr-FR" sz="1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«  Agreement »</a:t>
            </a: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8447A21-3949-3893-4A35-A07738D5E029}"/>
              </a:ext>
            </a:extLst>
          </p:cNvPr>
          <p:cNvSpPr/>
          <p:nvPr/>
        </p:nvSpPr>
        <p:spPr>
          <a:xfrm>
            <a:off x="9675550" y="3344046"/>
            <a:ext cx="1971725" cy="666488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 Agreement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1F48E364-157F-CB75-5A7E-64E8D00FD517}"/>
              </a:ext>
            </a:extLst>
          </p:cNvPr>
          <p:cNvSpPr/>
          <p:nvPr/>
        </p:nvSpPr>
        <p:spPr>
          <a:xfrm>
            <a:off x="5906365" y="4038693"/>
            <a:ext cx="2242710" cy="618355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Agreement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462D832A-89AC-B2CA-048F-F9830E7C76B5}"/>
              </a:ext>
            </a:extLst>
          </p:cNvPr>
          <p:cNvSpPr/>
          <p:nvPr/>
        </p:nvSpPr>
        <p:spPr>
          <a:xfrm>
            <a:off x="5728993" y="5709485"/>
            <a:ext cx="1907875" cy="65537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Subordinated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Loan</a:t>
            </a: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2B09021-5241-C323-BE43-8E6D8C098819}"/>
              </a:ext>
            </a:extLst>
          </p:cNvPr>
          <p:cNvSpPr/>
          <p:nvPr/>
        </p:nvSpPr>
        <p:spPr>
          <a:xfrm>
            <a:off x="2575046" y="5666120"/>
            <a:ext cx="1834550" cy="5507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Tax</a:t>
            </a:r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400" b="1" dirty="0" err="1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</a:t>
            </a:r>
            <a:endParaRPr lang="fr-FR" sz="1400" b="1" dirty="0">
              <a:solidFill>
                <a:schemeClr val="tx2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BB9D298-3BB4-D877-55AC-F8AD01551402}"/>
              </a:ext>
            </a:extLst>
          </p:cNvPr>
          <p:cNvSpPr/>
          <p:nvPr/>
        </p:nvSpPr>
        <p:spPr>
          <a:xfrm>
            <a:off x="6560690" y="4813627"/>
            <a:ext cx="2505635" cy="55070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Junior Loan</a:t>
            </a:r>
          </a:p>
        </p:txBody>
      </p:sp>
    </p:spTree>
    <p:extLst>
      <p:ext uri="{BB962C8B-B14F-4D97-AF65-F5344CB8AC3E}">
        <p14:creationId xmlns:p14="http://schemas.microsoft.com/office/powerpoint/2010/main" val="33196625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2508</TotalTime>
  <Words>488</Words>
  <Application>Microsoft Office PowerPoint</Application>
  <PresentationFormat>Grand écran</PresentationFormat>
  <Paragraphs>173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Wingdings</vt:lpstr>
      <vt:lpstr>Thème Office</vt:lpstr>
      <vt:lpstr>Expert IA French Tax Lease </vt:lpstr>
      <vt:lpstr>Contexte : le French Tax Lease (FTL)</vt:lpstr>
      <vt:lpstr>Le FTL « in a nutshell » </vt:lpstr>
      <vt:lpstr>Problématiques rencontrées</vt:lpstr>
      <vt:lpstr>Présentation du code</vt:lpstr>
      <vt:lpstr>Conclusion</vt:lpstr>
      <vt:lpstr>Annexe : liste des contrats en FTL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Emmanuel MUSSCHE</dc:creator>
  <cp:lastModifiedBy>Emmanuel MUSSCHE</cp:lastModifiedBy>
  <cp:revision>62</cp:revision>
  <dcterms:created xsi:type="dcterms:W3CDTF">2025-10-22T15:01:48Z</dcterms:created>
  <dcterms:modified xsi:type="dcterms:W3CDTF">2025-12-17T17:55:28Z</dcterms:modified>
</cp:coreProperties>
</file>